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72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33E1-3D33-44AA-B1EA-048971CC669A}" type="datetimeFigureOut">
              <a:rPr lang="it-IT" smtClean="0"/>
              <a:t>15/11/2024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84254-8087-4AC4-80CA-DB066B2463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4766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33E1-3D33-44AA-B1EA-048971CC669A}" type="datetimeFigureOut">
              <a:rPr lang="it-IT" smtClean="0"/>
              <a:t>15/11/2024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84254-8087-4AC4-80CA-DB066B2463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977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33E1-3D33-44AA-B1EA-048971CC669A}" type="datetimeFigureOut">
              <a:rPr lang="it-IT" smtClean="0"/>
              <a:t>15/11/2024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84254-8087-4AC4-80CA-DB066B2463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18603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33E1-3D33-44AA-B1EA-048971CC669A}" type="datetimeFigureOut">
              <a:rPr lang="it-IT" smtClean="0"/>
              <a:t>15/11/2024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84254-8087-4AC4-80CA-DB066B2463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1988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33E1-3D33-44AA-B1EA-048971CC669A}" type="datetimeFigureOut">
              <a:rPr lang="it-IT" smtClean="0"/>
              <a:t>15/11/2024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84254-8087-4AC4-80CA-DB066B2463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8111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33E1-3D33-44AA-B1EA-048971CC669A}" type="datetimeFigureOut">
              <a:rPr lang="it-IT" smtClean="0"/>
              <a:t>15/11/2024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84254-8087-4AC4-80CA-DB066B2463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9810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33E1-3D33-44AA-B1EA-048971CC669A}" type="datetimeFigureOut">
              <a:rPr lang="it-IT" smtClean="0"/>
              <a:t>15/11/2024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84254-8087-4AC4-80CA-DB066B2463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2538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33E1-3D33-44AA-B1EA-048971CC669A}" type="datetimeFigureOut">
              <a:rPr lang="it-IT" smtClean="0"/>
              <a:t>15/11/2024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84254-8087-4AC4-80CA-DB066B2463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1637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33E1-3D33-44AA-B1EA-048971CC669A}" type="datetimeFigureOut">
              <a:rPr lang="it-IT" smtClean="0"/>
              <a:t>15/11/2024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84254-8087-4AC4-80CA-DB066B2463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5933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33E1-3D33-44AA-B1EA-048971CC669A}" type="datetimeFigureOut">
              <a:rPr lang="it-IT" smtClean="0"/>
              <a:t>15/11/2024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84254-8087-4AC4-80CA-DB066B2463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4951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33E1-3D33-44AA-B1EA-048971CC669A}" type="datetimeFigureOut">
              <a:rPr lang="it-IT" smtClean="0"/>
              <a:t>15/11/2024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84254-8087-4AC4-80CA-DB066B2463BB}" type="slidenum">
              <a:rPr lang="it-IT" smtClean="0"/>
              <a:t>‹N›</a:t>
            </a:fld>
            <a:endParaRPr lang="it-IT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93774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33E1-3D33-44AA-B1EA-048971CC669A}" type="datetimeFigureOut">
              <a:rPr lang="it-IT" smtClean="0"/>
              <a:t>15/11/2024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84254-8087-4AC4-80CA-DB066B2463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22204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33E1-3D33-44AA-B1EA-048971CC669A}" type="datetimeFigureOut">
              <a:rPr lang="it-IT" smtClean="0"/>
              <a:t>15/11/2024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84254-8087-4AC4-80CA-DB066B2463BB}" type="slidenum">
              <a:rPr lang="it-IT" smtClean="0"/>
              <a:t>‹N›</a:t>
            </a:fld>
            <a:endParaRPr lang="it-IT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96901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33E1-3D33-44AA-B1EA-048971CC669A}" type="datetimeFigureOut">
              <a:rPr lang="it-IT" smtClean="0"/>
              <a:t>15/11/2024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84254-8087-4AC4-80CA-DB066B2463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13127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33E1-3D33-44AA-B1EA-048971CC669A}" type="datetimeFigureOut">
              <a:rPr lang="it-IT" smtClean="0"/>
              <a:t>15/11/2024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84254-8087-4AC4-80CA-DB066B2463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1435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33E1-3D33-44AA-B1EA-048971CC669A}" type="datetimeFigureOut">
              <a:rPr lang="it-IT" smtClean="0"/>
              <a:t>15/11/2024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84254-8087-4AC4-80CA-DB066B2463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2170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C33E1-3D33-44AA-B1EA-048971CC669A}" type="datetimeFigureOut">
              <a:rPr lang="it-IT" smtClean="0"/>
              <a:t>15/11/2024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1484254-8087-4AC4-80CA-DB066B2463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72576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C60E353-0962-1538-164A-808EE7C854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007298" y="2298698"/>
            <a:ext cx="11382374" cy="1294894"/>
          </a:xfrm>
        </p:spPr>
        <p:txBody>
          <a:bodyPr>
            <a:normAutofit fontScale="90000"/>
          </a:bodyPr>
          <a:lstStyle/>
          <a:p>
            <a:r>
              <a:rPr lang="it-IT" sz="40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Tommaso d’Aquino e Reginaldo da Priverno: </a:t>
            </a:r>
            <a:br>
              <a:rPr lang="it-IT" sz="4000" b="1" dirty="0">
                <a:solidFill>
                  <a:srgbClr val="FF0000"/>
                </a:solidFill>
                <a:latin typeface="Baskerville Old Face" panose="02020602080505020303" pitchFamily="18" charset="0"/>
              </a:rPr>
            </a:br>
            <a:r>
              <a:rPr lang="it-IT" sz="40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un’amicizia fruttuosa</a:t>
            </a:r>
            <a:br>
              <a:rPr lang="it-IT" b="1" dirty="0">
                <a:solidFill>
                  <a:srgbClr val="FF0000"/>
                </a:solidFill>
                <a:latin typeface="Baskerville Old Face" panose="02020602080505020303" pitchFamily="18" charset="0"/>
              </a:rPr>
            </a:br>
            <a:br>
              <a:rPr lang="it-IT" sz="3600" b="1" dirty="0">
                <a:solidFill>
                  <a:srgbClr val="FF0000"/>
                </a:solidFill>
                <a:latin typeface="Baskerville Old Face" panose="02020602080505020303" pitchFamily="18" charset="0"/>
              </a:rPr>
            </a:br>
            <a:br>
              <a:rPr lang="it-IT" sz="4500" b="1" dirty="0">
                <a:solidFill>
                  <a:srgbClr val="FF0000"/>
                </a:solidFill>
                <a:latin typeface="Baskerville Old Face" panose="02020602080505020303" pitchFamily="18" charset="0"/>
              </a:rPr>
            </a:br>
            <a:r>
              <a:rPr lang="it-IT" sz="32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Luciano Cinelli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2C8296B-2D02-19D9-28FA-B1DF6C30AF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8140" y="3801659"/>
            <a:ext cx="7766936" cy="1096899"/>
          </a:xfrm>
        </p:spPr>
        <p:txBody>
          <a:bodyPr>
            <a:noAutofit/>
          </a:bodyPr>
          <a:lstStyle/>
          <a:p>
            <a:r>
              <a:rPr lang="it-IT" sz="3200" b="1" dirty="0">
                <a:solidFill>
                  <a:schemeClr val="accent2">
                    <a:lumMod val="75000"/>
                  </a:schemeClr>
                </a:solidFill>
                <a:latin typeface="Baskerville Old Face" panose="02020602080505020303" pitchFamily="18" charset="0"/>
              </a:rPr>
              <a:t>Fossanova 1274</a:t>
            </a:r>
          </a:p>
          <a:p>
            <a:r>
              <a:rPr lang="it-IT" sz="3200" b="1" dirty="0">
                <a:solidFill>
                  <a:schemeClr val="accent2">
                    <a:lumMod val="75000"/>
                  </a:schemeClr>
                </a:solidFill>
                <a:latin typeface="Baskerville Old Face" panose="02020602080505020303" pitchFamily="18" charset="0"/>
              </a:rPr>
              <a:t>Tommaso d’Aquino e la Chiesa del suo tempo</a:t>
            </a:r>
          </a:p>
          <a:p>
            <a:endParaRPr lang="it-IT" sz="3200" b="1" dirty="0">
              <a:solidFill>
                <a:schemeClr val="accent2">
                  <a:lumMod val="75000"/>
                </a:schemeClr>
              </a:solidFill>
              <a:latin typeface="Baskerville Old Face" panose="02020602080505020303" pitchFamily="18" charset="0"/>
            </a:endParaRPr>
          </a:p>
          <a:p>
            <a:r>
              <a:rPr lang="it-IT" sz="32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Fossanova, 16 novembre 2024</a:t>
            </a:r>
          </a:p>
        </p:txBody>
      </p:sp>
    </p:spTree>
    <p:extLst>
      <p:ext uri="{BB962C8B-B14F-4D97-AF65-F5344CB8AC3E}">
        <p14:creationId xmlns:p14="http://schemas.microsoft.com/office/powerpoint/2010/main" val="2843156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DD14820B-3873-9973-7344-E6462DD02D6C}"/>
              </a:ext>
            </a:extLst>
          </p:cNvPr>
          <p:cNvSpPr txBox="1"/>
          <p:nvPr/>
        </p:nvSpPr>
        <p:spPr>
          <a:xfrm>
            <a:off x="457200" y="256032"/>
            <a:ext cx="886968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>
                <a:latin typeface="Baskerville Old Face" panose="02020602080505020303" pitchFamily="18" charset="0"/>
              </a:rPr>
              <a:t>Del resto, egli non lo serviva soltanto come un discepolo nei confronti del maestro, o come un figlio nei riguardi del padre, ma come un devoto che veneri il santo. E nei suoi confronti aveva dovuto assumere, per così dire, il ruolo di nutrice, a causa della sua diuturna astrazione e del frequente rapimento del suo spirito nelle realtà celesti (</a:t>
            </a:r>
            <a:r>
              <a:rPr lang="it-IT" sz="4000" i="1" dirty="0" err="1">
                <a:latin typeface="Baskerville Old Face" panose="02020602080505020303" pitchFamily="18" charset="0"/>
              </a:rPr>
              <a:t>Ystoria</a:t>
            </a:r>
            <a:r>
              <a:rPr lang="it-IT" sz="4000" dirty="0">
                <a:latin typeface="Baskerville Old Face" panose="02020602080505020303" pitchFamily="18" charset="0"/>
              </a:rPr>
              <a:t>, 63)</a:t>
            </a:r>
          </a:p>
        </p:txBody>
      </p:sp>
    </p:spTree>
    <p:extLst>
      <p:ext uri="{BB962C8B-B14F-4D97-AF65-F5344CB8AC3E}">
        <p14:creationId xmlns:p14="http://schemas.microsoft.com/office/powerpoint/2010/main" val="1055564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D7DF1584-EDF5-E4DA-DDC9-F11CBC3FB7EC}"/>
              </a:ext>
            </a:extLst>
          </p:cNvPr>
          <p:cNvSpPr txBox="1"/>
          <p:nvPr/>
        </p:nvSpPr>
        <p:spPr>
          <a:xfrm>
            <a:off x="475488" y="685800"/>
            <a:ext cx="856792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dirty="0">
                <a:effectLst/>
                <a:latin typeface="Baskerville Old Face" panose="02020602080505020303" pitchFamily="18" charset="0"/>
                <a:ea typeface="Aptos" panose="020B0004020202020204" pitchFamily="34" charset="0"/>
              </a:rPr>
              <a:t>Così dunque, Reginaldo,</a:t>
            </a:r>
            <a:r>
              <a:rPr lang="it-IT" sz="4400" dirty="0">
                <a:latin typeface="Baskerville Old Face" panose="02020602080505020303" pitchFamily="18" charset="0"/>
                <a:ea typeface="Aptos" panose="020B0004020202020204" pitchFamily="34" charset="0"/>
              </a:rPr>
              <a:t> figlio carissimo, per trasmetterti un insegnamento riassunto della religione cristiana che tu possa avere sempre sotto gli occhi, ogni nostro scopo i questo libro verterà su queste tre virtù. </a:t>
            </a:r>
            <a:endParaRPr lang="it-IT" sz="4400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260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02B3A423-EACF-9389-EF2E-6AA37DE6A284}"/>
              </a:ext>
            </a:extLst>
          </p:cNvPr>
          <p:cNvSpPr txBox="1"/>
          <p:nvPr/>
        </p:nvSpPr>
        <p:spPr>
          <a:xfrm>
            <a:off x="448056" y="1088136"/>
            <a:ext cx="89702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 </a:t>
            </a:r>
            <a:r>
              <a:rPr lang="it-IT" sz="4000" dirty="0">
                <a:latin typeface="Baskerville Old Face" panose="02020602080505020303" pitchFamily="18" charset="0"/>
              </a:rPr>
              <a:t>«Conferma ulteriore della sua purezza è offerta, inoltre, dalla testimonianza di Reginaldo da Piperno, suo confessore negli ultimi istanti, che ebbe il privilegio di esserne compagno e testimone di tutta la vita» (</a:t>
            </a:r>
            <a:r>
              <a:rPr lang="it-IT" sz="4000" i="1" dirty="0" err="1">
                <a:latin typeface="Baskerville Old Face" panose="02020602080505020303" pitchFamily="18" charset="0"/>
              </a:rPr>
              <a:t>Ystoria</a:t>
            </a:r>
            <a:r>
              <a:rPr lang="it-IT" sz="4000" dirty="0">
                <a:latin typeface="Baskerville Old Face" panose="02020602080505020303" pitchFamily="18" charset="0"/>
              </a:rPr>
              <a:t>, 27)</a:t>
            </a:r>
          </a:p>
        </p:txBody>
      </p:sp>
    </p:spTree>
    <p:extLst>
      <p:ext uri="{BB962C8B-B14F-4D97-AF65-F5344CB8AC3E}">
        <p14:creationId xmlns:p14="http://schemas.microsoft.com/office/powerpoint/2010/main" val="1963556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8C9182F4-9001-5C59-76CB-00670CA9D56E}"/>
              </a:ext>
            </a:extLst>
          </p:cNvPr>
          <p:cNvSpPr txBox="1"/>
          <p:nvPr/>
        </p:nvSpPr>
        <p:spPr>
          <a:xfrm>
            <a:off x="713232" y="1197864"/>
            <a:ext cx="892454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>
                <a:latin typeface="Baskerville Old Face" panose="02020602080505020303" pitchFamily="18" charset="0"/>
              </a:rPr>
              <a:t>«Egli ebbe modo di raccontare più volte, e a molte persone, che l’ultima confessione di Tommaso era paragonabile a quella di un bambino di cinque anni, dal momento che non aveva mai ceduto ad un peccato mortale». (</a:t>
            </a:r>
            <a:r>
              <a:rPr lang="it-IT" sz="4000" i="1" dirty="0" err="1">
                <a:latin typeface="Baskerville Old Face" panose="02020602080505020303" pitchFamily="18" charset="0"/>
              </a:rPr>
              <a:t>Ystoria</a:t>
            </a:r>
            <a:r>
              <a:rPr lang="it-IT" sz="4000" dirty="0">
                <a:latin typeface="Baskerville Old Face" panose="02020602080505020303" pitchFamily="18" charset="0"/>
              </a:rPr>
              <a:t>, 27)</a:t>
            </a:r>
          </a:p>
        </p:txBody>
      </p:sp>
    </p:spTree>
    <p:extLst>
      <p:ext uri="{BB962C8B-B14F-4D97-AF65-F5344CB8AC3E}">
        <p14:creationId xmlns:p14="http://schemas.microsoft.com/office/powerpoint/2010/main" val="1716865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F1A27ED2-02D6-1860-BD99-2FD215919541}"/>
              </a:ext>
            </a:extLst>
          </p:cNvPr>
          <p:cNvSpPr txBox="1"/>
          <p:nvPr/>
        </p:nvSpPr>
        <p:spPr>
          <a:xfrm>
            <a:off x="329184" y="603504"/>
            <a:ext cx="936345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latin typeface="Baskerville Old Face" panose="02020602080505020303" pitchFamily="18" charset="0"/>
              </a:rPr>
              <a:t>«Lo stesso testimone affermò di aver sentito dire dai frati Predicatori che il già menzionato fra Reginaldo da Priverno, amico intimo e compagno di una vita dello stesso frate Tommaso, aveva affermato dopo la sua morte che, quando insegnava come lettore, giurando su Dio Onnipotente e sul suo Ordine, che nei passi di dubbia interpretazione in cui si imbatteva il detto frate Tommaso, lo stesso andava all’altare e vi si fermava con molte e copiose lacrime e singhiozzi, e dopo rientrava in camera a continuare a scrivere»</a:t>
            </a:r>
          </a:p>
          <a:p>
            <a:r>
              <a:rPr lang="it-IT" sz="3200" dirty="0">
                <a:latin typeface="Baskerville Old Face" panose="02020602080505020303" pitchFamily="18" charset="0"/>
              </a:rPr>
              <a:t>(</a:t>
            </a:r>
            <a:r>
              <a:rPr lang="it-IT" sz="3200" i="1" dirty="0">
                <a:latin typeface="Baskerville Old Face" panose="02020602080505020303" pitchFamily="18" charset="0"/>
              </a:rPr>
              <a:t>Proc. Can. </a:t>
            </a:r>
            <a:r>
              <a:rPr lang="it-IT" sz="3200" i="1" dirty="0" err="1">
                <a:latin typeface="Baskerville Old Face" panose="02020602080505020303" pitchFamily="18" charset="0"/>
              </a:rPr>
              <a:t>Nap</a:t>
            </a:r>
            <a:r>
              <a:rPr lang="it-IT" sz="3200" dirty="0">
                <a:latin typeface="Baskerville Old Face" panose="02020602080505020303" pitchFamily="18" charset="0"/>
              </a:rPr>
              <a:t>., cap. 81)</a:t>
            </a:r>
          </a:p>
        </p:txBody>
      </p:sp>
    </p:spTree>
    <p:extLst>
      <p:ext uri="{BB962C8B-B14F-4D97-AF65-F5344CB8AC3E}">
        <p14:creationId xmlns:p14="http://schemas.microsoft.com/office/powerpoint/2010/main" val="4076979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315FD0B9-ECA8-52BB-B7CD-856F4D2EA214}"/>
              </a:ext>
            </a:extLst>
          </p:cNvPr>
          <p:cNvSpPr txBox="1"/>
          <p:nvPr/>
        </p:nvSpPr>
        <p:spPr>
          <a:xfrm>
            <a:off x="521208" y="889843"/>
            <a:ext cx="911656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>
                <a:latin typeface="Baskerville Old Face" panose="02020602080505020303" pitchFamily="18" charset="0"/>
              </a:rPr>
              <a:t>«Nell’eventualità che il lettore abbia un socio, deve considerarlo non come se ne fosse il padrone (dominus), ma come un assistente e un fratello; non deve consentire che gli siano affidati servizi che solitamente non si fanno agli altri frati, come rifare il letto, togliergli le scarpe, portargli i libri in classe, come fanno i bidelli e simili» (</a:t>
            </a:r>
            <a:r>
              <a:rPr lang="it-IT" sz="3600" dirty="0" err="1">
                <a:latin typeface="Baskerville Old Face" panose="02020602080505020303" pitchFamily="18" charset="0"/>
              </a:rPr>
              <a:t>Humbertus</a:t>
            </a:r>
            <a:r>
              <a:rPr lang="it-IT" sz="3600" dirty="0">
                <a:latin typeface="Baskerville Old Face" panose="02020602080505020303" pitchFamily="18" charset="0"/>
              </a:rPr>
              <a:t> de Romanis, </a:t>
            </a:r>
            <a:r>
              <a:rPr lang="it-IT" sz="3600" i="1" dirty="0">
                <a:latin typeface="Baskerville Old Face" panose="02020602080505020303" pitchFamily="18" charset="0"/>
              </a:rPr>
              <a:t>de </a:t>
            </a:r>
            <a:r>
              <a:rPr lang="it-IT" sz="3600" i="1" dirty="0" err="1">
                <a:latin typeface="Baskerville Old Face" panose="02020602080505020303" pitchFamily="18" charset="0"/>
              </a:rPr>
              <a:t>Officiis</a:t>
            </a:r>
            <a:r>
              <a:rPr lang="it-IT" sz="3600" i="1" dirty="0">
                <a:latin typeface="Baskerville Old Face" panose="02020602080505020303" pitchFamily="18" charset="0"/>
              </a:rPr>
              <a:t> </a:t>
            </a:r>
            <a:r>
              <a:rPr lang="it-IT" sz="3600" i="1" dirty="0" err="1">
                <a:latin typeface="Baskerville Old Face" panose="02020602080505020303" pitchFamily="18" charset="0"/>
              </a:rPr>
              <a:t>Ordinis</a:t>
            </a:r>
            <a:r>
              <a:rPr lang="it-IT" sz="3600" dirty="0">
                <a:latin typeface="Baskerville Old Face" panose="02020602080505020303" pitchFamily="18" charset="0"/>
              </a:rPr>
              <a:t>, c. XI: </a:t>
            </a:r>
            <a:r>
              <a:rPr lang="it-IT" sz="3600" i="1" dirty="0">
                <a:latin typeface="Baskerville Old Face" panose="02020602080505020303" pitchFamily="18" charset="0"/>
              </a:rPr>
              <a:t>de Officio </a:t>
            </a:r>
            <a:r>
              <a:rPr lang="it-IT" sz="3600" i="1" dirty="0" err="1">
                <a:latin typeface="Baskerville Old Face" panose="02020602080505020303" pitchFamily="18" charset="0"/>
              </a:rPr>
              <a:t>lectoris</a:t>
            </a:r>
            <a:r>
              <a:rPr lang="it-IT" sz="3600" dirty="0">
                <a:latin typeface="Baskerville Old Face" panose="02020602080505020303" pitchFamily="18" charset="0"/>
              </a:rPr>
              <a:t>, § II)</a:t>
            </a:r>
          </a:p>
        </p:txBody>
      </p:sp>
    </p:spTree>
    <p:extLst>
      <p:ext uri="{BB962C8B-B14F-4D97-AF65-F5344CB8AC3E}">
        <p14:creationId xmlns:p14="http://schemas.microsoft.com/office/powerpoint/2010/main" val="2832202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DA19BF6F-1CEA-9C6F-4D6B-266382F3E3C5}"/>
              </a:ext>
            </a:extLst>
          </p:cNvPr>
          <p:cNvSpPr txBox="1"/>
          <p:nvPr/>
        </p:nvSpPr>
        <p:spPr>
          <a:xfrm>
            <a:off x="512064" y="420624"/>
            <a:ext cx="844905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>
                <a:effectLst/>
                <a:latin typeface="Baskerville Old Face" panose="02020602080505020303" pitchFamily="18" charset="0"/>
                <a:ea typeface="Aptos" panose="020B0004020202020204" pitchFamily="34" charset="0"/>
              </a:rPr>
              <a:t>Ecco, dunque, che io frate Reginaldo di Priverno, dell’Ordine dei Predicatori, su richiesta di alcuni confratelli e specialmente su incarico del reverendo padre signore prevosto di Sant-Omero, e come uno che raccoglie i grappoli lasciati dopo la vendemmia, ho raccolto in seguito frate Tommaso d’Aquino. Grazie a Dio non sono stato troppo inferiore al compito (colophon del manoscritto parigino Bibl. Mazarine, 801 (177)</a:t>
            </a:r>
            <a:endParaRPr lang="it-IT" sz="360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658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FE62D700-FD18-A1F1-1723-BDBA8C4090F4}"/>
              </a:ext>
            </a:extLst>
          </p:cNvPr>
          <p:cNvSpPr txBox="1"/>
          <p:nvPr/>
        </p:nvSpPr>
        <p:spPr>
          <a:xfrm>
            <a:off x="420624" y="530352"/>
            <a:ext cx="871423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3600" dirty="0">
                <a:latin typeface="Baskerville Old Face" panose="02020602080505020303" pitchFamily="18" charset="0"/>
              </a:rPr>
              <a:t>«Allora, sospirando, Tommaso gli confidò: ‘Reginaldo, figlio mio, te lo dico in segreto, ma ti proibisco di rivelarlo ad alcuno, finché resterò in vita. Il mio scrivere è giunto al termine, mi sono state rivelate, infatti, cose tali al cui confronto ciò che ho scritto e insegnato mi sembra ben poca cosa; per questo confido nel mio Dio che, così com’è giunta la fine del mio scrivere, giunga presto anche la fine della mia vita’2 (</a:t>
            </a:r>
            <a:r>
              <a:rPr lang="it-IT" sz="3600" dirty="0" err="1">
                <a:latin typeface="Baskerville Old Face" panose="02020602080505020303" pitchFamily="18" charset="0"/>
              </a:rPr>
              <a:t>Ystoria</a:t>
            </a:r>
            <a:r>
              <a:rPr lang="it-IT" sz="3600" dirty="0">
                <a:latin typeface="Baskerville Old Face" panose="02020602080505020303" pitchFamily="18" charset="0"/>
              </a:rPr>
              <a:t>, 47).</a:t>
            </a:r>
          </a:p>
        </p:txBody>
      </p:sp>
    </p:spTree>
    <p:extLst>
      <p:ext uri="{BB962C8B-B14F-4D97-AF65-F5344CB8AC3E}">
        <p14:creationId xmlns:p14="http://schemas.microsoft.com/office/powerpoint/2010/main" val="3032283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328A7D97-C7EB-43C6-E082-973B9AFEA77D}"/>
              </a:ext>
            </a:extLst>
          </p:cNvPr>
          <p:cNvSpPr txBox="1"/>
          <p:nvPr/>
        </p:nvSpPr>
        <p:spPr>
          <a:xfrm>
            <a:off x="1097280" y="1874520"/>
            <a:ext cx="81930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>
                <a:latin typeface="Baskerville Old Face" panose="02020602080505020303" pitchFamily="18" charset="0"/>
              </a:rPr>
              <a:t>«Tutto quel che ho scritto mi sembra paglia in confronto a quello che ho visto e che mi è stato rivelato».</a:t>
            </a:r>
          </a:p>
          <a:p>
            <a:r>
              <a:rPr lang="it-IT" sz="4000" dirty="0">
                <a:latin typeface="Baskerville Old Face" panose="02020602080505020303" pitchFamily="18" charset="0"/>
              </a:rPr>
              <a:t>(Proc. </a:t>
            </a:r>
            <a:r>
              <a:rPr lang="it-IT" sz="4000" dirty="0" err="1">
                <a:latin typeface="Baskerville Old Face" panose="02020602080505020303" pitchFamily="18" charset="0"/>
              </a:rPr>
              <a:t>Neap</a:t>
            </a:r>
            <a:r>
              <a:rPr lang="it-IT" sz="4000" dirty="0">
                <a:latin typeface="Baskerville Old Face" panose="02020602080505020303" pitchFamily="18" charset="0"/>
              </a:rPr>
              <a:t>. 79)</a:t>
            </a:r>
          </a:p>
        </p:txBody>
      </p:sp>
    </p:spTree>
    <p:extLst>
      <p:ext uri="{BB962C8B-B14F-4D97-AF65-F5344CB8AC3E}">
        <p14:creationId xmlns:p14="http://schemas.microsoft.com/office/powerpoint/2010/main" val="11422807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289E5827-1518-797E-2DAF-22D0E0D28F18}"/>
              </a:ext>
            </a:extLst>
          </p:cNvPr>
          <p:cNvSpPr txBox="1"/>
          <p:nvPr/>
        </p:nvSpPr>
        <p:spPr>
          <a:xfrm>
            <a:off x="493776" y="1166842"/>
            <a:ext cx="85496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>
                <a:latin typeface="Baskerville Old Face" panose="02020602080505020303" pitchFamily="18" charset="0"/>
              </a:rPr>
              <a:t>«Quando Tommaso passava per i campi, il popolo che era occupato nel lavoro dei campi abbandonava le sue occupazioni e correva a lui incontro, ammirando l’imponente statura del suo corpo e la bellezza dei suoi tratti umani. Andavano avanti a lui molto più a causa della sua bellezza  che a motivo della sua santità o della nobiltà della sua origine»</a:t>
            </a:r>
          </a:p>
        </p:txBody>
      </p:sp>
    </p:spTree>
    <p:extLst>
      <p:ext uri="{BB962C8B-B14F-4D97-AF65-F5344CB8AC3E}">
        <p14:creationId xmlns:p14="http://schemas.microsoft.com/office/powerpoint/2010/main" val="13988119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libro, carta, Pubblicazione&#10;&#10;Descrizione generata automaticamente">
            <a:extLst>
              <a:ext uri="{FF2B5EF4-FFF2-40B4-BE49-F238E27FC236}">
                <a16:creationId xmlns:a16="http://schemas.microsoft.com/office/drawing/2014/main" id="{B79FA0C0-5B0C-5C30-F1BB-E6F59F26E4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797" y="182743"/>
            <a:ext cx="6343650" cy="6492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8668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carta, libro, Pubblicazione&#10;&#10;Descrizione generata automaticamente">
            <a:extLst>
              <a:ext uri="{FF2B5EF4-FFF2-40B4-BE49-F238E27FC236}">
                <a16:creationId xmlns:a16="http://schemas.microsoft.com/office/drawing/2014/main" id="{1A208B4D-2AFB-0984-327D-EA33397360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575" y="1"/>
            <a:ext cx="4354860" cy="676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7212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carta, lettera, documento&#10;&#10;Descrizione generata automaticamente">
            <a:extLst>
              <a:ext uri="{FF2B5EF4-FFF2-40B4-BE49-F238E27FC236}">
                <a16:creationId xmlns:a16="http://schemas.microsoft.com/office/drawing/2014/main" id="{B53DF4AA-757C-30D8-FDC5-848B3778B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298" y="0"/>
            <a:ext cx="4673516" cy="6861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3208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lettera, carta, documento&#10;&#10;Descrizione generata automaticamente">
            <a:extLst>
              <a:ext uri="{FF2B5EF4-FFF2-40B4-BE49-F238E27FC236}">
                <a16:creationId xmlns:a16="http://schemas.microsoft.com/office/drawing/2014/main" id="{54969496-9BB4-B128-1411-ED80983C4B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351" y="0"/>
            <a:ext cx="46766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390911"/>
      </p:ext>
    </p:extLst>
  </p:cSld>
  <p:clrMapOvr>
    <a:masterClrMapping/>
  </p:clrMapOvr>
</p:sld>
</file>

<file path=ppt/theme/theme1.xml><?xml version="1.0" encoding="utf-8"?>
<a:theme xmlns:a="http://schemas.openxmlformats.org/drawingml/2006/main" name="Sfaccettatura">
  <a:themeElements>
    <a:clrScheme name="Sfaccettatur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Sfaccettatur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faccettatur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6244</TotalTime>
  <Words>691</Words>
  <Application>Microsoft Office PowerPoint</Application>
  <PresentationFormat>Widescreen</PresentationFormat>
  <Paragraphs>17</Paragraphs>
  <Slides>15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0" baseType="lpstr">
      <vt:lpstr>Arial</vt:lpstr>
      <vt:lpstr>Baskerville Old Face</vt:lpstr>
      <vt:lpstr>Trebuchet MS</vt:lpstr>
      <vt:lpstr>Wingdings 3</vt:lpstr>
      <vt:lpstr>Sfaccettatura</vt:lpstr>
      <vt:lpstr>Tommaso d’Aquino e Reginaldo da Priverno:  un’amicizia fruttuosa   Luciano Cinelli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Adso di Melk</dc:creator>
  <cp:lastModifiedBy>Adso di Melk</cp:lastModifiedBy>
  <cp:revision>4</cp:revision>
  <dcterms:created xsi:type="dcterms:W3CDTF">2024-11-09T11:29:47Z</dcterms:created>
  <dcterms:modified xsi:type="dcterms:W3CDTF">2024-11-15T10:57:47Z</dcterms:modified>
</cp:coreProperties>
</file>